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5" r:id="rId6"/>
    <p:sldId id="301" r:id="rId7"/>
    <p:sldId id="277" r:id="rId8"/>
    <p:sldId id="300" r:id="rId9"/>
    <p:sldId id="302" r:id="rId10"/>
    <p:sldId id="303" r:id="rId11"/>
    <p:sldId id="304" r:id="rId12"/>
    <p:sldId id="305" r:id="rId13"/>
    <p:sldId id="306" r:id="rId14"/>
    <p:sldId id="292" r:id="rId15"/>
    <p:sldId id="299" r:id="rId16"/>
  </p:sldIdLst>
  <p:sldSz cx="12192000" cy="6858000"/>
  <p:notesSz cx="6858000" cy="9144000"/>
  <p:embeddedFontLst>
    <p:embeddedFont>
      <p:font typeface="Rockwell Condensed" panose="02060603050405020104" pitchFamily="18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venir Next LT Pro" panose="020B0604020202020204" charset="0"/>
      <p:regular r:id="rId25"/>
      <p:bold r:id="rId26"/>
      <p:italic r:id="rId27"/>
      <p:boldItalic r:id="rId28"/>
    </p:embeddedFont>
    <p:embeddedFont>
      <p:font typeface="Speak Pro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61" d="100"/>
          <a:sy n="61" d="100"/>
        </p:scale>
        <p:origin x="88" y="15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TERIMA KASIH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Achmad Solichin | @achmatim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4AB68-5256-4CC9-8D6E-ACA94708A02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7488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11/5/2020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  <p:sldLayoutId id="2147483698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9814560" cy="915873"/>
          </a:xfrm>
        </p:spPr>
        <p:txBody>
          <a:bodyPr>
            <a:noAutofit/>
          </a:bodyPr>
          <a:lstStyle/>
          <a:p>
            <a:r>
              <a:rPr lang="en-US" sz="4800" smtClean="0">
                <a:latin typeface="Rockwell Condensed" panose="02060603050405020104" pitchFamily="18" charset="0"/>
              </a:rPr>
              <a:t>INNER JOIN, LEFT JOIN, RIGHT JOIN</a:t>
            </a:r>
            <a:endParaRPr lang="en-US" sz="4800" dirty="0">
              <a:latin typeface="Rockwell Condensed" panose="020606030504050201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MySQL5: Dari Pemula Hingga Mahir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" y="4876862"/>
            <a:ext cx="1207862" cy="1712735"/>
          </a:xfrm>
          <a:prstGeom prst="rect">
            <a:avLst/>
          </a:prstGeom>
        </p:spPr>
      </p:pic>
      <p:pic>
        <p:nvPicPr>
          <p:cNvPr id="6" name="Picture 514" descr="http://www.liputan1.com/wp-content/uploads/2016/02/Universitas-BudiLuhu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33" y="162222"/>
            <a:ext cx="1401525" cy="8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013" y="162222"/>
            <a:ext cx="872610" cy="11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Konsep JOIN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44675"/>
            <a:ext cx="53292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4149726"/>
            <a:ext cx="4587875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474913" y="1431926"/>
            <a:ext cx="1903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Pelanggan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248275" y="3783013"/>
            <a:ext cx="1454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Pesan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566988" y="1844676"/>
            <a:ext cx="1873250" cy="1871663"/>
          </a:xfrm>
          <a:prstGeom prst="rect">
            <a:avLst/>
          </a:prstGeom>
          <a:solidFill>
            <a:srgbClr val="FF0000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6672263" y="4149726"/>
            <a:ext cx="1873250" cy="1871663"/>
          </a:xfrm>
          <a:prstGeom prst="rect">
            <a:avLst/>
          </a:prstGeom>
          <a:solidFill>
            <a:srgbClr val="FF0000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8137" name="AutoShape 9"/>
          <p:cNvCxnSpPr>
            <a:cxnSpLocks noChangeShapeType="1"/>
            <a:stCxn id="48135" idx="2"/>
            <a:endCxn id="48136" idx="2"/>
          </p:cNvCxnSpPr>
          <p:nvPr/>
        </p:nvCxnSpPr>
        <p:spPr bwMode="auto">
          <a:xfrm rot="16200000" flipH="1">
            <a:off x="4403726" y="2816226"/>
            <a:ext cx="2305050" cy="4105275"/>
          </a:xfrm>
          <a:prstGeom prst="bentConnector3">
            <a:avLst>
              <a:gd name="adj1" fmla="val 109847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3627438" y="4960938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Relasi</a:t>
            </a:r>
          </a:p>
        </p:txBody>
      </p:sp>
    </p:spTree>
    <p:extLst>
      <p:ext uri="{BB962C8B-B14F-4D97-AF65-F5344CB8AC3E}">
        <p14:creationId xmlns:p14="http://schemas.microsoft.com/office/powerpoint/2010/main" val="27018560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LIVE QUERY!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28801" y="3066508"/>
            <a:ext cx="3256674" cy="499493"/>
          </a:xfrm>
        </p:spPr>
        <p:txBody>
          <a:bodyPr>
            <a:noAutofit/>
          </a:bodyPr>
          <a:lstStyle/>
          <a:p>
            <a:r>
              <a:rPr lang="en-US" sz="3600" smtClean="0"/>
              <a:t>INNER JOIN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25623" y="3066508"/>
            <a:ext cx="3256674" cy="499493"/>
          </a:xfrm>
        </p:spPr>
        <p:txBody>
          <a:bodyPr>
            <a:noAutofit/>
          </a:bodyPr>
          <a:lstStyle/>
          <a:p>
            <a:r>
              <a:rPr lang="en-US" sz="3600" smtClean="0"/>
              <a:t>LEFT JOIN</a:t>
            </a:r>
            <a:endParaRPr lang="en-US" sz="36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06525" y="3066508"/>
            <a:ext cx="3256674" cy="499493"/>
          </a:xfrm>
        </p:spPr>
        <p:txBody>
          <a:bodyPr>
            <a:noAutofit/>
          </a:bodyPr>
          <a:lstStyle/>
          <a:p>
            <a:r>
              <a:rPr lang="en-US" sz="3600" smtClean="0"/>
              <a:t>RIGHT JOIN</a:t>
            </a:r>
            <a:endParaRPr lang="en-US" sz="3600" dirty="0"/>
          </a:p>
        </p:txBody>
      </p:sp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28800" y="2130408"/>
            <a:ext cx="867600" cy="868680"/>
          </a:xfrm>
        </p:spPr>
      </p:pic>
      <p:pic>
        <p:nvPicPr>
          <p:cNvPr id="4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969649" y="2130408"/>
            <a:ext cx="867600" cy="868680"/>
          </a:xfrm>
        </p:spPr>
      </p:pic>
      <p:cxnSp>
        <p:nvCxnSpPr>
          <p:cNvPr id="28" name="Straight Arrow Connector 27"/>
          <p:cNvCxnSpPr/>
          <p:nvPr/>
        </p:nvCxnSpPr>
        <p:spPr>
          <a:xfrm>
            <a:off x="1649254" y="2564748"/>
            <a:ext cx="46245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4384870" y="2130408"/>
            <a:ext cx="867600" cy="868680"/>
          </a:xfrm>
        </p:spPr>
      </p:pic>
      <p:pic>
        <p:nvPicPr>
          <p:cNvPr id="49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5425719" y="2130408"/>
            <a:ext cx="867600" cy="868680"/>
          </a:xfrm>
        </p:spPr>
      </p:pic>
      <p:cxnSp>
        <p:nvCxnSpPr>
          <p:cNvPr id="50" name="Straight Arrow Connector 49"/>
          <p:cNvCxnSpPr/>
          <p:nvPr/>
        </p:nvCxnSpPr>
        <p:spPr>
          <a:xfrm>
            <a:off x="5105324" y="2564748"/>
            <a:ext cx="46245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54014" y="2130408"/>
            <a:ext cx="867600" cy="868680"/>
          </a:xfrm>
        </p:spPr>
      </p:pic>
      <p:pic>
        <p:nvPicPr>
          <p:cNvPr id="53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994863" y="2130408"/>
            <a:ext cx="867600" cy="868680"/>
          </a:xfrm>
        </p:spPr>
      </p:pic>
      <p:cxnSp>
        <p:nvCxnSpPr>
          <p:cNvPr id="54" name="Straight Arrow Connector 53"/>
          <p:cNvCxnSpPr/>
          <p:nvPr/>
        </p:nvCxnSpPr>
        <p:spPr>
          <a:xfrm>
            <a:off x="8674468" y="2564748"/>
            <a:ext cx="462455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TERIMA KASIH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Achmad Solichin | @achmatim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RELATIONAL 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976971"/>
            <a:ext cx="4797696" cy="4519871"/>
          </a:xfrm>
        </p:spPr>
        <p:txBody>
          <a:bodyPr>
            <a:noAutofit/>
          </a:bodyPr>
          <a:lstStyle/>
          <a:p>
            <a:r>
              <a:rPr lang="en-US" sz="2800"/>
              <a:t>Di dalam suatu RDBMS termasuk </a:t>
            </a:r>
            <a:r>
              <a:rPr lang="en-US" sz="2800" b="1"/>
              <a:t>MySQL</a:t>
            </a:r>
            <a:r>
              <a:rPr lang="en-US" sz="2800"/>
              <a:t>, tentunya sudah menjadi suatu kewajaran jika dalam satu database dapat terdiri dari beberapa tabel. Masing-masing tabel tersebut dapat berhubungan </a:t>
            </a:r>
            <a:r>
              <a:rPr lang="en-US" sz="2800"/>
              <a:t>(</a:t>
            </a:r>
            <a:r>
              <a:rPr lang="en-US" sz="2800" smtClean="0"/>
              <a:t>ber-relasi</a:t>
            </a:r>
            <a:r>
              <a:rPr lang="en-US" sz="2800"/>
              <a:t>) satu sama lain. Relasi antar-tabel dapat berupa relasi 1-1 (one-to-one), 1-M (one-to-many), atau M-N (many-to-many).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SQL JOIN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976971"/>
            <a:ext cx="4797696" cy="4519871"/>
          </a:xfrm>
        </p:spPr>
        <p:txBody>
          <a:bodyPr>
            <a:noAutofit/>
          </a:bodyPr>
          <a:lstStyle/>
          <a:p>
            <a:r>
              <a:rPr lang="en-US" sz="2800" smtClean="0"/>
              <a:t>Perintah SQL untuk menampilkan data dari beberapa tabel yang ber-relasi: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INNER JOIN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LEFT JOIN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RIGHT JOIN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106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CONTOH KASUS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0" r="-22200"/>
          <a:stretch/>
        </p:blipFill>
        <p:spPr/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5" y="486294"/>
            <a:ext cx="8344071" cy="44640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04689" y="2703603"/>
            <a:ext cx="4403836" cy="255454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Bagaimana menampilkan daftar </a:t>
            </a:r>
            <a:r>
              <a:rPr lang="en-US" altLang="en-US" sz="3200" u="sng">
                <a:solidFill>
                  <a:schemeClr val="bg1"/>
                </a:solidFill>
              </a:rPr>
              <a:t>pelanggan</a:t>
            </a:r>
            <a:r>
              <a:rPr lang="en-US" altLang="en-US" sz="3200">
                <a:solidFill>
                  <a:schemeClr val="bg1"/>
                </a:solidFill>
              </a:rPr>
              <a:t> beserta informasi </a:t>
            </a:r>
            <a:r>
              <a:rPr lang="en-US" altLang="en-US" sz="3200" u="sng">
                <a:solidFill>
                  <a:schemeClr val="bg1"/>
                </a:solidFill>
              </a:rPr>
              <a:t>transaksi</a:t>
            </a:r>
            <a:r>
              <a:rPr lang="en-US" altLang="en-US" sz="3200">
                <a:solidFill>
                  <a:schemeClr val="bg1"/>
                </a:solidFill>
              </a:rPr>
              <a:t> (pemesanan) yang pernah </a:t>
            </a:r>
            <a:r>
              <a:rPr lang="en-US" altLang="en-US" sz="3200">
                <a:solidFill>
                  <a:schemeClr val="bg1"/>
                </a:solidFill>
              </a:rPr>
              <a:t>dilakukan </a:t>
            </a:r>
            <a:r>
              <a:rPr lang="en-US" altLang="en-US" sz="3200" smtClean="0">
                <a:solidFill>
                  <a:schemeClr val="bg1"/>
                </a:solidFill>
              </a:rPr>
              <a:t>?</a:t>
            </a:r>
            <a:endParaRPr lang="en-US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Konsep JOIN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44675"/>
            <a:ext cx="53292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6"/>
          <p:cNvSpPr txBox="1">
            <a:spLocks noChangeArrowheads="1"/>
          </p:cNvSpPr>
          <p:nvPr/>
        </p:nvSpPr>
        <p:spPr bwMode="auto">
          <a:xfrm>
            <a:off x="2474913" y="1431926"/>
            <a:ext cx="1903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Pelanggan</a:t>
            </a:r>
          </a:p>
        </p:txBody>
      </p:sp>
    </p:spTree>
    <p:extLst>
      <p:ext uri="{BB962C8B-B14F-4D97-AF65-F5344CB8AC3E}">
        <p14:creationId xmlns:p14="http://schemas.microsoft.com/office/powerpoint/2010/main" val="30142705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Konsep JOIN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44675"/>
            <a:ext cx="53292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4149726"/>
            <a:ext cx="4587875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474913" y="1431926"/>
            <a:ext cx="1903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Pelanggan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248275" y="3783013"/>
            <a:ext cx="1454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Pesan</a:t>
            </a:r>
          </a:p>
        </p:txBody>
      </p:sp>
    </p:spTree>
    <p:extLst>
      <p:ext uri="{BB962C8B-B14F-4D97-AF65-F5344CB8AC3E}">
        <p14:creationId xmlns:p14="http://schemas.microsoft.com/office/powerpoint/2010/main" val="39836168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Konsep JOIN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44675"/>
            <a:ext cx="53292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4149726"/>
            <a:ext cx="4587875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474913" y="1431926"/>
            <a:ext cx="1903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Pelanggan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248275" y="3783013"/>
            <a:ext cx="1454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Pesan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566988" y="1844676"/>
            <a:ext cx="1873250" cy="1871663"/>
          </a:xfrm>
          <a:prstGeom prst="rect">
            <a:avLst/>
          </a:prstGeom>
          <a:solidFill>
            <a:srgbClr val="FF0000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2633663" y="4791076"/>
            <a:ext cx="14414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Primary Key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2927350" y="3933826"/>
            <a:ext cx="863600" cy="792163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9215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Konsep JOIN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44675"/>
            <a:ext cx="53292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4149726"/>
            <a:ext cx="4587875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2474913" y="1431926"/>
            <a:ext cx="1903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Pelanggan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248275" y="3783013"/>
            <a:ext cx="1454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Tabel Pesan</a:t>
            </a: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566988" y="1844676"/>
            <a:ext cx="1873250" cy="1871663"/>
          </a:xfrm>
          <a:prstGeom prst="rect">
            <a:avLst/>
          </a:prstGeom>
          <a:solidFill>
            <a:srgbClr val="FF0000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6672263" y="4149726"/>
            <a:ext cx="1873250" cy="1871663"/>
          </a:xfrm>
          <a:prstGeom prst="rect">
            <a:avLst/>
          </a:prstGeom>
          <a:solidFill>
            <a:srgbClr val="FF0000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6881813" y="6491288"/>
            <a:ext cx="14285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Foreign Key</a:t>
            </a:r>
          </a:p>
        </p:txBody>
      </p:sp>
      <p:sp>
        <p:nvSpPr>
          <p:cNvPr id="47114" name="AutoShape 10"/>
          <p:cNvSpPr>
            <a:spLocks noChangeArrowheads="1"/>
          </p:cNvSpPr>
          <p:nvPr/>
        </p:nvSpPr>
        <p:spPr bwMode="auto">
          <a:xfrm>
            <a:off x="7175500" y="6021389"/>
            <a:ext cx="863600" cy="504825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0833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163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Rockwell Condensed</vt:lpstr>
      <vt:lpstr>Calibri</vt:lpstr>
      <vt:lpstr>Avenir Next LT Pro</vt:lpstr>
      <vt:lpstr>Speak Pro</vt:lpstr>
      <vt:lpstr>Arial</vt:lpstr>
      <vt:lpstr>Office Theme</vt:lpstr>
      <vt:lpstr>INNER JOIN, LEFT JOIN, RIGHT JOIN</vt:lpstr>
      <vt:lpstr>RELATIONAL DBMS</vt:lpstr>
      <vt:lpstr>SQL JOIN</vt:lpstr>
      <vt:lpstr>CONTOH KASUS</vt:lpstr>
      <vt:lpstr>PowerPoint Presentation</vt:lpstr>
      <vt:lpstr>Konsep JOIN</vt:lpstr>
      <vt:lpstr>Konsep JOIN</vt:lpstr>
      <vt:lpstr>Konsep JOIN</vt:lpstr>
      <vt:lpstr>Konsep JOIN</vt:lpstr>
      <vt:lpstr>Konsep JOIN</vt:lpstr>
      <vt:lpstr>LIVE QUERY!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2020-11-05T07:34:07Z</dcterms:created>
  <dcterms:modified xsi:type="dcterms:W3CDTF">2020-11-05T15:47:00Z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